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70" r:id="rId2"/>
    <p:sldId id="271" r:id="rId3"/>
    <p:sldId id="272" r:id="rId4"/>
    <p:sldId id="273" r:id="rId5"/>
    <p:sldId id="274" r:id="rId6"/>
    <p:sldId id="275" r:id="rId7"/>
    <p:sldId id="278" r:id="rId8"/>
    <p:sldId id="279" r:id="rId9"/>
    <p:sldId id="280" r:id="rId10"/>
    <p:sldId id="276" r:id="rId11"/>
    <p:sldId id="277" r:id="rId12"/>
    <p:sldId id="259" r:id="rId13"/>
    <p:sldId id="257" r:id="rId14"/>
    <p:sldId id="258" r:id="rId15"/>
    <p:sldId id="261" r:id="rId16"/>
    <p:sldId id="260" r:id="rId17"/>
    <p:sldId id="268" r:id="rId18"/>
    <p:sldId id="269" r:id="rId19"/>
    <p:sldId id="265" r:id="rId20"/>
    <p:sldId id="262" r:id="rId21"/>
    <p:sldId id="266" r:id="rId22"/>
    <p:sldId id="267" r:id="rId23"/>
    <p:sldId id="264" r:id="rId24"/>
    <p:sldId id="26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>
        <p:scale>
          <a:sx n="60" d="100"/>
          <a:sy n="60" d="100"/>
        </p:scale>
        <p:origin x="-1068" y="-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2.jpeg>
</file>

<file path=ppt/media/image3.jpg>
</file>

<file path=ppt/media/image4.jpe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A246DF-633E-EC46-AA28-DF3EED7844DA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F8E4E-5CB9-CB40-A5FD-0342D3203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01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1089484" y="1730403"/>
            <a:ext cx="7531497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616370" y="2470926"/>
            <a:ext cx="8681508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4678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4678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92532" y="1726738"/>
            <a:ext cx="7534656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621536" y="2468304"/>
            <a:ext cx="8680704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6688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2200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6688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6688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1720852" y="-1720850"/>
            <a:ext cx="6858000" cy="10299704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46573" y="1576104"/>
            <a:ext cx="694944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2737" y="2618913"/>
            <a:ext cx="507703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730605" y="2253385"/>
            <a:ext cx="7726347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705101" y="0"/>
            <a:ext cx="9486900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" y="5048250"/>
            <a:ext cx="4762500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94929" y="1717501"/>
            <a:ext cx="73152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524639" y="2180529"/>
            <a:ext cx="8128727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3175" y="5050633"/>
            <a:ext cx="4765676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5051293"/>
            <a:ext cx="12195173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365760"/>
            <a:ext cx="1002792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00629"/>
            <a:ext cx="1002792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68224" y="5870448"/>
            <a:ext cx="2901696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E0EC8E59-24C2-CB46-AAB6-D0A8721DA015}" type="datetimeFigureOut">
              <a:rPr lang="en-US" smtClean="0"/>
              <a:t>21-Nov-16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90019" y="6285122"/>
            <a:ext cx="6299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384" y="6170822"/>
            <a:ext cx="67056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AD50AE7B-999E-864C-85DA-70F0AC7DA92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k6.boardofstudies.nsw.edu.au/wps/portal/go/science-and-technology/statement-on-coding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ustraliancurriculum.edu.au/technologies/digital-technologies/curriculum/f-10?layout=1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igitaltechnologieshub.edu.au/primary-teachers/effective-teaching/assessment-summative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Yg8LmEkI_0c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org/curriculum/unplugged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534609">
            <a:off x="1540576" y="1001256"/>
            <a:ext cx="8526102" cy="1761774"/>
          </a:xfrm>
        </p:spPr>
        <p:txBody>
          <a:bodyPr/>
          <a:lstStyle/>
          <a:p>
            <a:r>
              <a:rPr lang="en-AU" i="1" dirty="0"/>
              <a:t>Coding and Computational </a:t>
            </a:r>
            <a:r>
              <a:rPr lang="en-AU" sz="2800" i="1" dirty="0"/>
              <a:t>Thinking</a:t>
            </a:r>
            <a:r>
              <a:rPr lang="en-AU" i="1" dirty="0"/>
              <a:t> in Primary School 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748" y="3778724"/>
            <a:ext cx="2479912" cy="24799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27" name="Picture 3" descr="C:\Users\baudet\AppData\Local\Microsoft\Windows\Temporary Internet Files\Content.IE5\NIKBAJEI\9463947770_84540ffa12[1]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701" y="235424"/>
            <a:ext cx="2495550" cy="24574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720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61241" y="583519"/>
            <a:ext cx="979038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b="1" dirty="0" err="1"/>
              <a:t>BoSTES</a:t>
            </a:r>
            <a:r>
              <a:rPr lang="en-AU" sz="2400" b="1" dirty="0"/>
              <a:t> has started a review of the NSW K–10 technology syllabuses to </a:t>
            </a:r>
            <a:r>
              <a:rPr lang="en-AU" sz="2400" b="1" dirty="0" smtClean="0"/>
              <a:t>consider incorporation </a:t>
            </a:r>
            <a:r>
              <a:rPr lang="en-AU" sz="2400" b="1" dirty="0"/>
              <a:t>of the Australian Curriculum: Technologies content, including how this may</a:t>
            </a:r>
          </a:p>
          <a:p>
            <a:r>
              <a:rPr lang="en-AU" sz="2400" b="1" dirty="0"/>
              <a:t>impact on science and technology for K-6 students. This means that the Science </a:t>
            </a:r>
            <a:r>
              <a:rPr lang="en-AU" sz="2400" b="1" dirty="0" smtClean="0"/>
              <a:t>and Technology </a:t>
            </a:r>
            <a:r>
              <a:rPr lang="en-AU" sz="2400" b="1" dirty="0"/>
              <a:t>K-6 and Technology Mandatory 7-8 syllabuses will be rewritten. Consultation </a:t>
            </a:r>
            <a:r>
              <a:rPr lang="en-AU" sz="2400" b="1" dirty="0" smtClean="0"/>
              <a:t>on the </a:t>
            </a:r>
            <a:r>
              <a:rPr lang="en-AU" sz="2400" b="1" dirty="0"/>
              <a:t>Draft Directions for the development of these syllabuses ended last week.</a:t>
            </a:r>
          </a:p>
          <a:p>
            <a:r>
              <a:rPr lang="en-AU" sz="2400" b="1" dirty="0"/>
              <a:t>To keep up-to-date with opportunities to participate in future consultations subscribe to </a:t>
            </a:r>
            <a:r>
              <a:rPr lang="en-AU" sz="2400" b="1" dirty="0" smtClean="0"/>
              <a:t>the BOSTES </a:t>
            </a:r>
            <a:r>
              <a:rPr lang="en-AU" sz="2400" b="1" dirty="0"/>
              <a:t>Bulletin or keep an eye on </a:t>
            </a:r>
            <a:r>
              <a:rPr lang="en-AU" sz="2400" b="1" dirty="0" err="1"/>
              <a:t>SchoolBiz</a:t>
            </a:r>
            <a:r>
              <a:rPr lang="en-AU" sz="2400" b="1" dirty="0"/>
              <a:t>.</a:t>
            </a:r>
          </a:p>
          <a:p>
            <a:r>
              <a:rPr lang="en-AU" sz="2400" b="1" dirty="0"/>
              <a:t>Schools should continue to teach the current NSW K-6 Science and Technology and</a:t>
            </a:r>
          </a:p>
          <a:p>
            <a:r>
              <a:rPr lang="en-AU" sz="2400" b="1" dirty="0"/>
              <a:t>Years 7-10 Technology syllabuses during the review.</a:t>
            </a:r>
          </a:p>
        </p:txBody>
      </p:sp>
    </p:spTree>
    <p:extLst>
      <p:ext uri="{BB962C8B-B14F-4D97-AF65-F5344CB8AC3E}">
        <p14:creationId xmlns:p14="http://schemas.microsoft.com/office/powerpoint/2010/main" val="210095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38703" y="2427891"/>
            <a:ext cx="69052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400" dirty="0">
                <a:hlinkClick r:id="rId2"/>
              </a:rPr>
              <a:t>http://</a:t>
            </a:r>
            <a:r>
              <a:rPr lang="en-AU" sz="2400" dirty="0" smtClean="0">
                <a:hlinkClick r:id="rId2"/>
              </a:rPr>
              <a:t>k6.boardofstudies.nsw.edu.au/wps/portal/go/science-and-technology/statement-on-coding</a:t>
            </a:r>
            <a:endParaRPr lang="en-AU" sz="2400" dirty="0" smtClean="0"/>
          </a:p>
          <a:p>
            <a:endParaRPr lang="en-AU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03131" y="1103586"/>
            <a:ext cx="9475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For ideas on how to integrate coding into the curriculum see…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234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Planning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600" dirty="0" smtClean="0"/>
              <a:t>Aims</a:t>
            </a:r>
          </a:p>
          <a:p>
            <a:r>
              <a:rPr lang="en-US" sz="3600" dirty="0" smtClean="0"/>
              <a:t>Activity</a:t>
            </a:r>
            <a:endParaRPr lang="en-US" sz="3600" dirty="0"/>
          </a:p>
          <a:p>
            <a:r>
              <a:rPr lang="en-US" sz="3600" dirty="0" smtClean="0"/>
              <a:t>Materials</a:t>
            </a:r>
          </a:p>
          <a:p>
            <a:r>
              <a:rPr lang="en-US" sz="3600" dirty="0" smtClean="0"/>
              <a:t>Resources – Curriculum</a:t>
            </a:r>
          </a:p>
          <a:p>
            <a:r>
              <a:rPr lang="en-US" sz="3600" dirty="0" smtClean="0"/>
              <a:t>Resources – Technologies &amp; Approaches</a:t>
            </a:r>
          </a:p>
          <a:p>
            <a:r>
              <a:rPr lang="en-US" sz="3600" dirty="0" smtClean="0"/>
              <a:t>The Lesson Plan Template</a:t>
            </a:r>
          </a:p>
          <a:p>
            <a:r>
              <a:rPr lang="en-US" sz="3600" dirty="0" smtClean="0"/>
              <a:t>Sharing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872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Introduction to the Activity (10 minutes)</a:t>
            </a:r>
          </a:p>
          <a:p>
            <a:endParaRPr lang="en-US" sz="3600" dirty="0"/>
          </a:p>
          <a:p>
            <a:r>
              <a:rPr lang="en-US" sz="3600" dirty="0" smtClean="0"/>
              <a:t>Collaborative Lesson Planning (50 minutes)</a:t>
            </a:r>
          </a:p>
          <a:p>
            <a:endParaRPr lang="en-US" sz="3600" dirty="0"/>
          </a:p>
          <a:p>
            <a:r>
              <a:rPr lang="en-US" sz="3600" dirty="0" smtClean="0"/>
              <a:t>Sharing Session (30 minutes)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4080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Aims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+mj-lt"/>
              </a:rPr>
              <a:t>To create lesson plans that align with Digital Technologies curriculum concepts and the NSW syllabus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+mj-lt"/>
              </a:rPr>
              <a:t>To share and discuss some of the predicted challenges and how they could be addressed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+mj-lt"/>
              </a:rPr>
              <a:t>These plans don’t have to be perfect! This is an exercise to help you plan ways of using Coding and Computational Thinking in your classroom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1949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You will be divided into groups with other teachers that teach the same Stage as you.</a:t>
            </a:r>
          </a:p>
          <a:p>
            <a:endParaRPr lang="en-US" sz="2000" dirty="0"/>
          </a:p>
          <a:p>
            <a:r>
              <a:rPr lang="en-US" sz="2000" dirty="0" smtClean="0"/>
              <a:t>You will be given a lesson template to complete that addresses a content descriptor from the DT curriculum</a:t>
            </a:r>
            <a:endParaRPr lang="en-US" sz="2000" dirty="0"/>
          </a:p>
          <a:p>
            <a:pPr lvl="1"/>
            <a:r>
              <a:rPr lang="en-US" sz="2000" dirty="0" smtClean="0">
                <a:hlinkClick r:id="rId2"/>
              </a:rPr>
              <a:t>http://www.australiancurriculum.edu.au/technologies/digital-technologies/curriculum/f-10?layout=1</a:t>
            </a:r>
            <a:r>
              <a:rPr lang="en-US" sz="2000" dirty="0" smtClean="0"/>
              <a:t> (There is a link to this page on the CS4PS website)</a:t>
            </a:r>
          </a:p>
          <a:p>
            <a:pPr lvl="1"/>
            <a:endParaRPr lang="en-US" sz="2000" dirty="0"/>
          </a:p>
          <a:p>
            <a:r>
              <a:rPr lang="en-US" sz="2000" dirty="0" smtClean="0"/>
              <a:t>At the end you will report back with your plan and share with the rest of the group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475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give you the following materials for this activity:</a:t>
            </a:r>
          </a:p>
          <a:p>
            <a:pPr lvl="1"/>
            <a:r>
              <a:rPr lang="en-US" dirty="0" smtClean="0"/>
              <a:t>A Lesson Plan template (explained on the next few slides)</a:t>
            </a:r>
          </a:p>
          <a:p>
            <a:pPr lvl="1"/>
            <a:r>
              <a:rPr lang="en-US" dirty="0" smtClean="0"/>
              <a:t>A sheet with the instructions for completing this activity</a:t>
            </a:r>
          </a:p>
          <a:p>
            <a:pPr lvl="1"/>
            <a:r>
              <a:rPr lang="en-US" dirty="0" smtClean="0"/>
              <a:t>A sheet with key terms and concepts from the DT curriculum explained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You can use any of the technologies or approaches we have covered in this workshop in your lesson plan:</a:t>
            </a:r>
          </a:p>
          <a:p>
            <a:pPr lvl="1"/>
            <a:r>
              <a:rPr lang="en-US" dirty="0" smtClean="0"/>
              <a:t>Scratch</a:t>
            </a:r>
          </a:p>
          <a:p>
            <a:pPr lvl="1"/>
            <a:r>
              <a:rPr lang="en-US" dirty="0" smtClean="0"/>
              <a:t>Unplugged Approaches</a:t>
            </a:r>
          </a:p>
          <a:p>
            <a:pPr lvl="1"/>
            <a:r>
              <a:rPr lang="en-US" dirty="0" err="1" smtClean="0"/>
              <a:t>AppInventor</a:t>
            </a:r>
            <a:endParaRPr lang="en-US" dirty="0" smtClean="0"/>
          </a:p>
          <a:p>
            <a:pPr lvl="1"/>
            <a:r>
              <a:rPr lang="en-US" dirty="0" err="1" smtClean="0"/>
              <a:t>Makey</a:t>
            </a:r>
            <a:r>
              <a:rPr lang="en-US" dirty="0" smtClean="0"/>
              <a:t> </a:t>
            </a:r>
            <a:r>
              <a:rPr lang="en-US" dirty="0" err="1" smtClean="0"/>
              <a:t>Makeys</a:t>
            </a:r>
            <a:endParaRPr lang="en-US" dirty="0" smtClean="0"/>
          </a:p>
          <a:p>
            <a:pPr lvl="1"/>
            <a:r>
              <a:rPr lang="en-US" dirty="0" smtClean="0"/>
              <a:t>LEGO Mindstorms</a:t>
            </a:r>
          </a:p>
        </p:txBody>
      </p:sp>
    </p:spTree>
    <p:extLst>
      <p:ext uri="{BB962C8B-B14F-4D97-AF65-F5344CB8AC3E}">
        <p14:creationId xmlns:p14="http://schemas.microsoft.com/office/powerpoint/2010/main" val="951987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Curriculum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ACARA Digital Technologies Curriculum Website</a:t>
            </a:r>
          </a:p>
          <a:p>
            <a:pPr lvl="1"/>
            <a:r>
              <a:rPr lang="en-US" dirty="0" smtClean="0"/>
              <a:t>Has the the content descriptors for F – 10</a:t>
            </a:r>
          </a:p>
          <a:p>
            <a:pPr lvl="1"/>
            <a:r>
              <a:rPr lang="en-US" dirty="0" smtClean="0"/>
              <a:t>Explains some of the terms used in these descriptors</a:t>
            </a:r>
          </a:p>
          <a:p>
            <a:pPr lvl="1"/>
            <a:r>
              <a:rPr lang="en-US" dirty="0" smtClean="0"/>
              <a:t>Has student work samples and their corresponding grades</a:t>
            </a:r>
          </a:p>
          <a:p>
            <a:pPr lvl="1"/>
            <a:endParaRPr lang="en-US" dirty="0"/>
          </a:p>
          <a:p>
            <a:r>
              <a:rPr lang="en-US" dirty="0" smtClean="0"/>
              <a:t>BOSTES Coding across the Curriculum Guide</a:t>
            </a:r>
          </a:p>
          <a:p>
            <a:pPr lvl="1"/>
            <a:r>
              <a:rPr lang="en-US" dirty="0" smtClean="0"/>
              <a:t>Has examples of how to incorporate Coding and Computational Thinking into NSW K-6 syllabuses</a:t>
            </a:r>
          </a:p>
          <a:p>
            <a:pPr lvl="1"/>
            <a:endParaRPr lang="en-US" dirty="0"/>
          </a:p>
          <a:p>
            <a:r>
              <a:rPr lang="en-US" dirty="0" smtClean="0"/>
              <a:t>Digital Technologies Hub</a:t>
            </a:r>
          </a:p>
          <a:p>
            <a:pPr lvl="1"/>
            <a:r>
              <a:rPr lang="en-US" dirty="0" smtClean="0"/>
              <a:t>Can search for resources by Stage, DT concepts covered</a:t>
            </a:r>
          </a:p>
          <a:p>
            <a:pPr lvl="1"/>
            <a:r>
              <a:rPr lang="en-US" dirty="0" smtClean="0"/>
              <a:t>Also has work samples and guides for assessments</a:t>
            </a:r>
          </a:p>
        </p:txBody>
      </p:sp>
    </p:spTree>
    <p:extLst>
      <p:ext uri="{BB962C8B-B14F-4D97-AF65-F5344CB8AC3E}">
        <p14:creationId xmlns:p14="http://schemas.microsoft.com/office/powerpoint/2010/main" val="1836479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– Technologies &amp;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On the CS4PS website lesson planning activity page we have included a list of resources for the different technologies and approaches we have introduced in the workshop.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The CS4S website also contains all the materials from the other sessions, which may help you plan your lesson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You are welcome to plan the activity with another technology or approach,</a:t>
            </a:r>
          </a:p>
          <a:p>
            <a:r>
              <a:rPr lang="en-US" sz="2400" dirty="0" smtClean="0"/>
              <a:t>e.g. your school/s may have a set of </a:t>
            </a:r>
            <a:r>
              <a:rPr lang="en-US" sz="2400" dirty="0" err="1" smtClean="0"/>
              <a:t>Spheros</a:t>
            </a:r>
            <a:r>
              <a:rPr lang="en-US" sz="2400" dirty="0" smtClean="0"/>
              <a:t> or Edison robots that you’d like to use</a:t>
            </a:r>
          </a:p>
        </p:txBody>
      </p:sp>
    </p:spTree>
    <p:extLst>
      <p:ext uri="{BB962C8B-B14F-4D97-AF65-F5344CB8AC3E}">
        <p14:creationId xmlns:p14="http://schemas.microsoft.com/office/powerpoint/2010/main" val="6059991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Plan Template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The template has the following rows to be filled in:</a:t>
            </a:r>
          </a:p>
          <a:p>
            <a:pPr lvl="1"/>
            <a:r>
              <a:rPr lang="en-US" sz="2400" dirty="0" smtClean="0"/>
              <a:t>Digital Technologies Content Descriptor</a:t>
            </a:r>
          </a:p>
          <a:p>
            <a:pPr lvl="1"/>
            <a:r>
              <a:rPr lang="en-US" sz="2400" dirty="0" smtClean="0"/>
              <a:t>NSW Syllabus Outcomes</a:t>
            </a:r>
          </a:p>
          <a:p>
            <a:pPr lvl="1"/>
            <a:r>
              <a:rPr lang="en-US" sz="2400" dirty="0" smtClean="0"/>
              <a:t>Title and Introduction</a:t>
            </a:r>
          </a:p>
          <a:p>
            <a:pPr lvl="1"/>
            <a:r>
              <a:rPr lang="en-US" sz="2400" dirty="0" smtClean="0"/>
              <a:t>Activity</a:t>
            </a:r>
          </a:p>
          <a:p>
            <a:pPr lvl="1"/>
            <a:r>
              <a:rPr lang="en-US" sz="2400" dirty="0" smtClean="0"/>
              <a:t>Assessment and Reporting</a:t>
            </a:r>
          </a:p>
          <a:p>
            <a:pPr lvl="1"/>
            <a:r>
              <a:rPr lang="en-US" sz="2400" dirty="0" smtClean="0"/>
              <a:t>Resources</a:t>
            </a:r>
          </a:p>
          <a:p>
            <a:pPr lvl="1"/>
            <a:endParaRPr lang="en-US" sz="2400" dirty="0" smtClean="0"/>
          </a:p>
          <a:p>
            <a:r>
              <a:rPr lang="en-US" sz="2400" dirty="0" smtClean="0"/>
              <a:t>These are explained on the next few slides</a:t>
            </a:r>
          </a:p>
        </p:txBody>
      </p:sp>
    </p:spTree>
    <p:extLst>
      <p:ext uri="{BB962C8B-B14F-4D97-AF65-F5344CB8AC3E}">
        <p14:creationId xmlns:p14="http://schemas.microsoft.com/office/powerpoint/2010/main" val="114988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9136" y="361949"/>
            <a:ext cx="1438757" cy="17579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7546" y="1652940"/>
            <a:ext cx="111229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New Science Syllabus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An opportunity to change RFF came about – staff vote (science)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Designated Classroom for Science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Engineering and Robotics as a 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Used Primary Connections as content units and swapped out 2 units per year for engineering challenges and robotics.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We used additional school funds to pay for ICT teacher for team teaching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We used Aboriginal funding for GATS programs in consultation with our ATSI community.</a:t>
            </a:r>
            <a:endParaRPr lang="en-A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25213" y="630621"/>
            <a:ext cx="870256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400" dirty="0"/>
              <a:t>STEM </a:t>
            </a:r>
            <a:r>
              <a:rPr lang="en-AU" sz="4400" dirty="0" smtClean="0"/>
              <a:t>Education </a:t>
            </a:r>
            <a:r>
              <a:rPr lang="en-AU" sz="4400" dirty="0"/>
              <a:t>at KPS</a:t>
            </a:r>
            <a:r>
              <a:rPr lang="en-AU" dirty="0"/>
              <a:t>.</a:t>
            </a:r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009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Plan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b="1" dirty="0" smtClean="0"/>
              <a:t>Content descriptor</a:t>
            </a:r>
          </a:p>
          <a:p>
            <a:pPr lvl="1"/>
            <a:r>
              <a:rPr lang="en-US" sz="2400" dirty="0"/>
              <a:t>T</a:t>
            </a:r>
            <a:r>
              <a:rPr lang="en-US" sz="2400" dirty="0" smtClean="0"/>
              <a:t>his will be a content descriptor from the Digital Technologies curriculum, filled in already</a:t>
            </a:r>
          </a:p>
          <a:p>
            <a:pPr lvl="1"/>
            <a:r>
              <a:rPr lang="en-US" sz="2400" dirty="0" smtClean="0"/>
              <a:t>We have included a sheet with the key terms used in these descriptors, but please ask if you need clarification on these or further examples</a:t>
            </a:r>
          </a:p>
          <a:p>
            <a:pPr lvl="1"/>
            <a:endParaRPr lang="en-US" sz="2400" dirty="0"/>
          </a:p>
          <a:p>
            <a:r>
              <a:rPr lang="en-US" sz="2400" b="1" dirty="0" smtClean="0"/>
              <a:t>NSW Syllabus Outcomes</a:t>
            </a:r>
          </a:p>
          <a:p>
            <a:pPr lvl="1"/>
            <a:r>
              <a:rPr lang="en-US" sz="2400" dirty="0" smtClean="0"/>
              <a:t>What syllabus outcomes does your lesson plan address? Think of cross-curricula approaches.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298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Plan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b="1" dirty="0" smtClean="0"/>
              <a:t>Title and Introduction</a:t>
            </a:r>
          </a:p>
          <a:p>
            <a:pPr lvl="1"/>
            <a:r>
              <a:rPr lang="en-US" sz="2000" dirty="0" smtClean="0"/>
              <a:t>What is the title and focus of your lesson? The learning Intention</a:t>
            </a:r>
          </a:p>
          <a:p>
            <a:pPr lvl="1"/>
            <a:r>
              <a:rPr lang="en-US" sz="2000" dirty="0" smtClean="0"/>
              <a:t>How do you plan to introduce the concepts to be covered in the lesson? Meta Language?</a:t>
            </a:r>
          </a:p>
          <a:p>
            <a:pPr lvl="1"/>
            <a:r>
              <a:rPr lang="en-US" sz="2000" dirty="0" smtClean="0"/>
              <a:t>What is your ”hook” to get your students interested in the activity? A video, role play</a:t>
            </a:r>
          </a:p>
          <a:p>
            <a:pPr lvl="1"/>
            <a:r>
              <a:rPr lang="en-US" sz="2000" dirty="0" smtClean="0"/>
              <a:t>Is there a real-life example that the activity can be related to?</a:t>
            </a:r>
          </a:p>
          <a:p>
            <a:pPr lvl="2"/>
            <a:r>
              <a:rPr lang="en-US" sz="2000" dirty="0" smtClean="0"/>
              <a:t>E.g. a lesson on robotics might include examples of how robots are used in rescue missions or to explore buildings</a:t>
            </a:r>
          </a:p>
          <a:p>
            <a:pPr lvl="2"/>
            <a:endParaRPr lang="en-US" sz="2000" dirty="0" smtClean="0"/>
          </a:p>
          <a:p>
            <a:r>
              <a:rPr lang="en-US" sz="2000" b="1" dirty="0" smtClean="0"/>
              <a:t>Activity</a:t>
            </a:r>
          </a:p>
          <a:p>
            <a:pPr lvl="1"/>
            <a:r>
              <a:rPr lang="en-US" sz="2000" dirty="0" smtClean="0"/>
              <a:t>What tasks will the students have to complete in the lesson/project? The Learning Sequence</a:t>
            </a:r>
          </a:p>
          <a:p>
            <a:pPr lvl="1"/>
            <a:endParaRPr lang="en-US" sz="2000" dirty="0" smtClean="0"/>
          </a:p>
          <a:p>
            <a:endParaRPr lang="en-US" sz="2000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0435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Plan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500" b="1" dirty="0" smtClean="0"/>
              <a:t>Assessment and Reporting</a:t>
            </a:r>
          </a:p>
          <a:p>
            <a:pPr lvl="1"/>
            <a:r>
              <a:rPr lang="en-US" sz="2500" dirty="0" smtClean="0"/>
              <a:t>How do you plan to assess the students’ learning in this lesson?</a:t>
            </a:r>
          </a:p>
          <a:p>
            <a:pPr lvl="1"/>
            <a:r>
              <a:rPr lang="en-US" sz="2500" dirty="0" smtClean="0"/>
              <a:t>Note that some sample works and assessments are provided on ACARA’s website and Digital Technologies Hub, these may help you plan how to approach this </a:t>
            </a:r>
          </a:p>
          <a:p>
            <a:pPr lvl="1"/>
            <a:r>
              <a:rPr lang="en-US" sz="2500" dirty="0" smtClean="0"/>
              <a:t>How do you plan to report students’ progress and share this with their parents or other stakeholders?</a:t>
            </a:r>
          </a:p>
          <a:p>
            <a:pPr lvl="1"/>
            <a:r>
              <a:rPr lang="en-US" sz="2500" dirty="0">
                <a:hlinkClick r:id="rId2"/>
              </a:rPr>
              <a:t>https://</a:t>
            </a:r>
            <a:r>
              <a:rPr lang="en-US" sz="2500" dirty="0" smtClean="0">
                <a:hlinkClick r:id="rId2"/>
              </a:rPr>
              <a:t>www.digitaltechnologieshub.edu.au/primary-teachers/effective-teaching/assessment-summative</a:t>
            </a:r>
            <a:endParaRPr lang="en-US" sz="2500" dirty="0" smtClean="0"/>
          </a:p>
          <a:p>
            <a:pPr lvl="1"/>
            <a:endParaRPr lang="en-US" sz="2500" b="1" dirty="0"/>
          </a:p>
          <a:p>
            <a:r>
              <a:rPr lang="en-US" sz="2500" b="1" dirty="0" smtClean="0"/>
              <a:t>Resources</a:t>
            </a:r>
            <a:endParaRPr lang="en-US" sz="2500" dirty="0" smtClean="0"/>
          </a:p>
          <a:p>
            <a:pPr lvl="1"/>
            <a:r>
              <a:rPr lang="en-US" sz="2500" dirty="0" smtClean="0"/>
              <a:t>What resources (both physical and digital) will be needed for this lesson?</a:t>
            </a:r>
            <a:endParaRPr lang="en-US" sz="2500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708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After completing the lesson plan template, you may want to create  a summary of the activity to show the rest of the group</a:t>
            </a:r>
          </a:p>
          <a:p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You can do this on pen/paper or in Word/Google Docs/the tool of your choice</a:t>
            </a:r>
          </a:p>
          <a:p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/>
              <a:t>An example, from the Digital Technologies Hub, that addresses one of the DT content descriptors is shown on the next slide.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802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Summary</a:t>
            </a:r>
            <a:endParaRPr lang="en-US" dirty="0"/>
          </a:p>
        </p:txBody>
      </p:sp>
      <p:pic>
        <p:nvPicPr>
          <p:cNvPr id="2050" name="Picture 2" descr="ttps://www.digitaltechnologieshub.edu.au/docs/default-source/default-document-library/year3_4-progress-c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140" y="1058745"/>
            <a:ext cx="8679586" cy="488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6091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4759" y="1655379"/>
            <a:ext cx="6258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780" y="-1"/>
            <a:ext cx="5769044" cy="5970681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6040250" y="945931"/>
            <a:ext cx="2128345" cy="1497724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7030A0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4589822" y="2443655"/>
            <a:ext cx="2128345" cy="1497724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7030A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6076468" y="4288221"/>
            <a:ext cx="2128345" cy="1497724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7030A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639503" y="1103586"/>
            <a:ext cx="3074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Scope and Sequence from Primary Connections with KPS adjustments</a:t>
            </a:r>
            <a:endParaRPr lang="en-AU" dirty="0"/>
          </a:p>
        </p:txBody>
      </p:sp>
      <p:sp>
        <p:nvSpPr>
          <p:cNvPr id="11" name="Oval 10"/>
          <p:cNvSpPr/>
          <p:nvPr/>
        </p:nvSpPr>
        <p:spPr>
          <a:xfrm>
            <a:off x="3063192" y="945931"/>
            <a:ext cx="2128345" cy="1497724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7030A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1999019" y="2443655"/>
            <a:ext cx="2128345" cy="1497724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60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85496" y="331076"/>
            <a:ext cx="2977055" cy="29770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85441" y="2002221"/>
            <a:ext cx="2995448" cy="29954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121869" y="312683"/>
            <a:ext cx="2995448" cy="29954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399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77462" y="772510"/>
            <a:ext cx="98376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000" dirty="0" smtClean="0"/>
              <a:t>Robotics – </a:t>
            </a:r>
            <a:r>
              <a:rPr lang="en-AU" sz="4000" dirty="0" err="1" smtClean="0"/>
              <a:t>Sphero</a:t>
            </a:r>
            <a:r>
              <a:rPr lang="en-AU" sz="4000" dirty="0" smtClean="0"/>
              <a:t> SPRK</a:t>
            </a:r>
            <a:endParaRPr lang="en-AU" dirty="0"/>
          </a:p>
        </p:txBody>
      </p:sp>
      <p:pic>
        <p:nvPicPr>
          <p:cNvPr id="3074" name="Picture 2" descr="C:\Users\baudet\AppData\Local\Microsoft\Windows\Temporary Internet Files\Content.IE5\NIKBAJEI\sphero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152" y="1661290"/>
            <a:ext cx="3060481" cy="306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9166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81503" y="914400"/>
            <a:ext cx="920706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hlinkClick r:id="rId2"/>
              </a:rPr>
              <a:t>https://</a:t>
            </a:r>
            <a:r>
              <a:rPr lang="en-AU" dirty="0" smtClean="0">
                <a:hlinkClick r:id="rId2"/>
              </a:rPr>
              <a:t>www.youtube.com/watch?v=Yg8LmEkI_0c</a:t>
            </a:r>
            <a:endParaRPr lang="en-AU" dirty="0" smtClean="0"/>
          </a:p>
          <a:p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We decided to use </a:t>
            </a:r>
            <a:r>
              <a:rPr lang="en-AU" sz="2400" dirty="0" err="1" smtClean="0"/>
              <a:t>Sphero</a:t>
            </a:r>
            <a:r>
              <a:rPr lang="en-AU" sz="2400" dirty="0" smtClean="0"/>
              <a:t>, as it was cheap and dynamic. Funds were raised from a school disco donations from P and </a:t>
            </a:r>
            <a:r>
              <a:rPr lang="en-AU" sz="2400" dirty="0" err="1" smtClean="0"/>
              <a:t>C.We</a:t>
            </a:r>
            <a:r>
              <a:rPr lang="en-AU" sz="2400" dirty="0" smtClean="0"/>
              <a:t> operate it with $90 Lenovo tablets from </a:t>
            </a:r>
            <a:r>
              <a:rPr lang="en-AU" sz="2400" dirty="0" err="1" smtClean="0"/>
              <a:t>JBHiFi</a:t>
            </a:r>
            <a:r>
              <a:rPr lang="en-AU" sz="2400" dirty="0" smtClean="0"/>
              <a:t> – 10 units in total cost us $2k.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Our local High school is using Lego </a:t>
            </a:r>
            <a:r>
              <a:rPr lang="en-AU" sz="2400" dirty="0" err="1" smtClean="0"/>
              <a:t>Mindstorms</a:t>
            </a:r>
            <a:r>
              <a:rPr lang="en-AU" sz="2400" dirty="0" smtClean="0"/>
              <a:t> so we did not want to use a similar device.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400" dirty="0" smtClean="0"/>
              <a:t>We have implemented it with K-6 all students have been very excited and engaged.</a:t>
            </a:r>
          </a:p>
          <a:p>
            <a:endParaRPr lang="en-AU" sz="2400" dirty="0" smtClean="0"/>
          </a:p>
          <a:p>
            <a:endParaRPr lang="en-AU" sz="2400" dirty="0"/>
          </a:p>
          <a:p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153165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0655" y="540433"/>
            <a:ext cx="97588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Coding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662152" y="1545021"/>
            <a:ext cx="11035862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Coding unplugged – Hour of Code activities.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We started with the hour of code on Code.org – stage 3 loved this.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We then trialed a 5 week Stage 2 GATS group – Dan helped me with some interesting student questions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This term all of Stage 2 have access to Scratch via a teacher account.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Finally I connected talented students with Newcastle Design School who started a code club.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pic>
        <p:nvPicPr>
          <p:cNvPr id="1027" name="Picture 3" descr="C:\Users\bianca\AppData\Local\Microsoft\Windows\INetCache\IE\EYZ5HD6L\Scratch1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3767" y="4331082"/>
            <a:ext cx="4185744" cy="23544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9277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196" y="1055140"/>
            <a:ext cx="6648450" cy="307657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85729" y="4363686"/>
            <a:ext cx="405207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code.org/curriculum/unplugged</a:t>
            </a:r>
            <a:endParaRPr lang="en-US" dirty="0" smtClean="0"/>
          </a:p>
          <a:p>
            <a:r>
              <a:rPr lang="en-US" dirty="0" smtClean="0"/>
              <a:t>Move it, Move it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64372" y="377278"/>
            <a:ext cx="7835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Unplugged Coding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938021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63322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</TotalTime>
  <Words>1143</Words>
  <Application>Microsoft Office PowerPoint</Application>
  <PresentationFormat>Custom</PresentationFormat>
  <Paragraphs>169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Angles</vt:lpstr>
      <vt:lpstr>Coding and Computational Thinking in Primary School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 Planning Session</vt:lpstr>
      <vt:lpstr>Session Plan</vt:lpstr>
      <vt:lpstr>Aims</vt:lpstr>
      <vt:lpstr>Activity</vt:lpstr>
      <vt:lpstr>Materials</vt:lpstr>
      <vt:lpstr>Resources - Curriculum</vt:lpstr>
      <vt:lpstr>Resources – Technologies &amp; Approaches</vt:lpstr>
      <vt:lpstr>Lesson Plan Template</vt:lpstr>
      <vt:lpstr>Lesson Plan Template</vt:lpstr>
      <vt:lpstr>Lesson Plan Template</vt:lpstr>
      <vt:lpstr>Lesson Plan Template</vt:lpstr>
      <vt:lpstr>Sharing</vt:lpstr>
      <vt:lpstr>Example 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Contents</dc:title>
  <dc:creator>Daniel Hickmott</dc:creator>
  <cp:lastModifiedBy>bianca audet</cp:lastModifiedBy>
  <cp:revision>29</cp:revision>
  <dcterms:created xsi:type="dcterms:W3CDTF">2016-11-17T04:28:08Z</dcterms:created>
  <dcterms:modified xsi:type="dcterms:W3CDTF">2016-11-21T10:54:57Z</dcterms:modified>
</cp:coreProperties>
</file>

<file path=docProps/thumbnail.jpeg>
</file>